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Bold" charset="1" panose="000008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Medium" charset="1" panose="00000600000000000000"/>
      <p:regular r:id="rId29"/>
    </p:embeddedFont>
    <p:embeddedFont>
      <p:font typeface="Montserrat Semi-Bold" charset="1" panose="000007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t="0" r="-33333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411815" y="6585624"/>
            <a:ext cx="12114058" cy="0"/>
          </a:xfrm>
          <a:prstGeom prst="line">
            <a:avLst/>
          </a:prstGeom>
          <a:ln cap="flat" w="666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11815" y="7805715"/>
            <a:ext cx="364148" cy="238384"/>
            <a:chOff x="0" y="0"/>
            <a:chExt cx="124160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1608" cy="812800"/>
            </a:xfrm>
            <a:custGeom>
              <a:avLst/>
              <a:gdLst/>
              <a:ahLst/>
              <a:cxnLst/>
              <a:rect r="r" b="b" t="t" l="l"/>
              <a:pathLst>
                <a:path h="812800" w="1241608">
                  <a:moveTo>
                    <a:pt x="620804" y="0"/>
                  </a:moveTo>
                  <a:cubicBezTo>
                    <a:pt x="277943" y="0"/>
                    <a:pt x="0" y="181951"/>
                    <a:pt x="0" y="406400"/>
                  </a:cubicBezTo>
                  <a:cubicBezTo>
                    <a:pt x="0" y="630849"/>
                    <a:pt x="277943" y="812800"/>
                    <a:pt x="620804" y="812800"/>
                  </a:cubicBezTo>
                  <a:cubicBezTo>
                    <a:pt x="963664" y="812800"/>
                    <a:pt x="1241608" y="630849"/>
                    <a:pt x="1241608" y="406400"/>
                  </a:cubicBezTo>
                  <a:cubicBezTo>
                    <a:pt x="1241608" y="181951"/>
                    <a:pt x="963664" y="0"/>
                    <a:pt x="620804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16401" y="66675"/>
              <a:ext cx="1008806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8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57123" y="2987001"/>
            <a:ext cx="13983875" cy="28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49"/>
              </a:lnSpc>
            </a:pPr>
            <a:r>
              <a:rPr lang="en-US" sz="1682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CuidaSalud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1584" y="7780762"/>
            <a:ext cx="25165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Erwin Nuñez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11815" y="8119207"/>
            <a:ext cx="364148" cy="238384"/>
            <a:chOff x="0" y="0"/>
            <a:chExt cx="124160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1608" cy="812800"/>
            </a:xfrm>
            <a:custGeom>
              <a:avLst/>
              <a:gdLst/>
              <a:ahLst/>
              <a:cxnLst/>
              <a:rect r="r" b="b" t="t" l="l"/>
              <a:pathLst>
                <a:path h="812800" w="1241608">
                  <a:moveTo>
                    <a:pt x="620804" y="0"/>
                  </a:moveTo>
                  <a:cubicBezTo>
                    <a:pt x="277943" y="0"/>
                    <a:pt x="0" y="181951"/>
                    <a:pt x="0" y="406400"/>
                  </a:cubicBezTo>
                  <a:cubicBezTo>
                    <a:pt x="0" y="630849"/>
                    <a:pt x="277943" y="812800"/>
                    <a:pt x="620804" y="812800"/>
                  </a:cubicBezTo>
                  <a:cubicBezTo>
                    <a:pt x="963664" y="812800"/>
                    <a:pt x="1241608" y="630849"/>
                    <a:pt x="1241608" y="406400"/>
                  </a:cubicBezTo>
                  <a:cubicBezTo>
                    <a:pt x="1241608" y="181951"/>
                    <a:pt x="963664" y="0"/>
                    <a:pt x="620804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16401" y="66675"/>
              <a:ext cx="1008806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85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41584" y="8094254"/>
            <a:ext cx="25165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Capstone - 001D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11815" y="8443316"/>
            <a:ext cx="364148" cy="238384"/>
            <a:chOff x="0" y="0"/>
            <a:chExt cx="1241608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1608" cy="812800"/>
            </a:xfrm>
            <a:custGeom>
              <a:avLst/>
              <a:gdLst/>
              <a:ahLst/>
              <a:cxnLst/>
              <a:rect r="r" b="b" t="t" l="l"/>
              <a:pathLst>
                <a:path h="812800" w="1241608">
                  <a:moveTo>
                    <a:pt x="620804" y="0"/>
                  </a:moveTo>
                  <a:cubicBezTo>
                    <a:pt x="277943" y="0"/>
                    <a:pt x="0" y="181951"/>
                    <a:pt x="0" y="406400"/>
                  </a:cubicBezTo>
                  <a:cubicBezTo>
                    <a:pt x="0" y="630849"/>
                    <a:pt x="277943" y="812800"/>
                    <a:pt x="620804" y="812800"/>
                  </a:cubicBezTo>
                  <a:cubicBezTo>
                    <a:pt x="963664" y="812800"/>
                    <a:pt x="1241608" y="630849"/>
                    <a:pt x="1241608" y="406400"/>
                  </a:cubicBezTo>
                  <a:cubicBezTo>
                    <a:pt x="1241608" y="181951"/>
                    <a:pt x="963664" y="0"/>
                    <a:pt x="620804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6401" y="66675"/>
              <a:ext cx="1008806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8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41584" y="8418363"/>
            <a:ext cx="25165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Jazna Meza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1815" y="8756808"/>
            <a:ext cx="364148" cy="238384"/>
            <a:chOff x="0" y="0"/>
            <a:chExt cx="1241608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1608" cy="812800"/>
            </a:xfrm>
            <a:custGeom>
              <a:avLst/>
              <a:gdLst/>
              <a:ahLst/>
              <a:cxnLst/>
              <a:rect r="r" b="b" t="t" l="l"/>
              <a:pathLst>
                <a:path h="812800" w="1241608">
                  <a:moveTo>
                    <a:pt x="620804" y="0"/>
                  </a:moveTo>
                  <a:cubicBezTo>
                    <a:pt x="277943" y="0"/>
                    <a:pt x="0" y="181951"/>
                    <a:pt x="0" y="406400"/>
                  </a:cubicBezTo>
                  <a:cubicBezTo>
                    <a:pt x="0" y="630849"/>
                    <a:pt x="277943" y="812800"/>
                    <a:pt x="620804" y="812800"/>
                  </a:cubicBezTo>
                  <a:cubicBezTo>
                    <a:pt x="963664" y="812800"/>
                    <a:pt x="1241608" y="630849"/>
                    <a:pt x="1241608" y="406400"/>
                  </a:cubicBezTo>
                  <a:cubicBezTo>
                    <a:pt x="1241608" y="181951"/>
                    <a:pt x="963664" y="0"/>
                    <a:pt x="620804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6401" y="66675"/>
              <a:ext cx="1008806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8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41584" y="8731855"/>
            <a:ext cx="2516574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Juan Mellado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69443"/>
            <a:ext cx="16230600" cy="4219956"/>
          </a:xfrm>
          <a:custGeom>
            <a:avLst/>
            <a:gdLst/>
            <a:ahLst/>
            <a:cxnLst/>
            <a:rect r="r" b="b" t="t" l="l"/>
            <a:pathLst>
              <a:path h="4219956" w="16230600">
                <a:moveTo>
                  <a:pt x="0" y="0"/>
                </a:moveTo>
                <a:lnTo>
                  <a:pt x="16230600" y="0"/>
                </a:lnTo>
                <a:lnTo>
                  <a:pt x="16230600" y="4219956"/>
                </a:lnTo>
                <a:lnTo>
                  <a:pt x="0" y="421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5117" y="1583433"/>
            <a:ext cx="12534063" cy="102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8"/>
              </a:lnSpc>
            </a:pPr>
            <a:r>
              <a:rPr lang="en-US" sz="5984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sz="5984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rquitectura del software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275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65117" y="3059830"/>
            <a:ext cx="15284083" cy="5636006"/>
          </a:xfrm>
          <a:custGeom>
            <a:avLst/>
            <a:gdLst/>
            <a:ahLst/>
            <a:cxnLst/>
            <a:rect r="r" b="b" t="t" l="l"/>
            <a:pathLst>
              <a:path h="5636006" w="15284083">
                <a:moveTo>
                  <a:pt x="0" y="0"/>
                </a:moveTo>
                <a:lnTo>
                  <a:pt x="15284084" y="0"/>
                </a:lnTo>
                <a:lnTo>
                  <a:pt x="15284084" y="5636006"/>
                </a:lnTo>
                <a:lnTo>
                  <a:pt x="0" y="5636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5117" y="1583433"/>
            <a:ext cx="12534063" cy="102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8"/>
              </a:lnSpc>
            </a:pPr>
            <a:r>
              <a:rPr lang="en-US" sz="5984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sz="5984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rquitectura de la solución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170613" y="1984533"/>
            <a:ext cx="7946773" cy="7549434"/>
          </a:xfrm>
          <a:custGeom>
            <a:avLst/>
            <a:gdLst/>
            <a:ahLst/>
            <a:cxnLst/>
            <a:rect r="r" b="b" t="t" l="l"/>
            <a:pathLst>
              <a:path h="7549434" w="7946773">
                <a:moveTo>
                  <a:pt x="0" y="0"/>
                </a:moveTo>
                <a:lnTo>
                  <a:pt x="7946774" y="0"/>
                </a:lnTo>
                <a:lnTo>
                  <a:pt x="7946774" y="7549435"/>
                </a:lnTo>
                <a:lnTo>
                  <a:pt x="0" y="754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28527" y="550916"/>
            <a:ext cx="9830946" cy="126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8"/>
              </a:lnSpc>
            </a:pPr>
            <a:r>
              <a:rPr lang="en-US" sz="737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12784" y="2558927"/>
            <a:ext cx="4272015" cy="5764372"/>
          </a:xfrm>
          <a:custGeom>
            <a:avLst/>
            <a:gdLst/>
            <a:ahLst/>
            <a:cxnLst/>
            <a:rect r="r" b="b" t="t" l="l"/>
            <a:pathLst>
              <a:path h="5764372" w="4272015">
                <a:moveTo>
                  <a:pt x="0" y="0"/>
                </a:moveTo>
                <a:lnTo>
                  <a:pt x="4272015" y="0"/>
                </a:lnTo>
                <a:lnTo>
                  <a:pt x="4272015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08584" y="2558927"/>
            <a:ext cx="5803552" cy="5840987"/>
          </a:xfrm>
          <a:custGeom>
            <a:avLst/>
            <a:gdLst/>
            <a:ahLst/>
            <a:cxnLst/>
            <a:rect r="r" b="b" t="t" l="l"/>
            <a:pathLst>
              <a:path h="5840987" w="5803552">
                <a:moveTo>
                  <a:pt x="0" y="0"/>
                </a:moveTo>
                <a:lnTo>
                  <a:pt x="5803552" y="0"/>
                </a:lnTo>
                <a:lnTo>
                  <a:pt x="5803552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6036" y="2558927"/>
            <a:ext cx="4723264" cy="5343490"/>
          </a:xfrm>
          <a:custGeom>
            <a:avLst/>
            <a:gdLst/>
            <a:ahLst/>
            <a:cxnLst/>
            <a:rect r="r" b="b" t="t" l="l"/>
            <a:pathLst>
              <a:path h="5343490" w="4723264">
                <a:moveTo>
                  <a:pt x="0" y="0"/>
                </a:moveTo>
                <a:lnTo>
                  <a:pt x="4723264" y="0"/>
                </a:lnTo>
                <a:lnTo>
                  <a:pt x="4723264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8527" y="550916"/>
            <a:ext cx="9830946" cy="126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8"/>
              </a:lnSpc>
            </a:pPr>
            <a:r>
              <a:rPr lang="en-US" sz="737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8039" y="1565767"/>
            <a:ext cx="15791261" cy="11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4"/>
              </a:lnSpc>
            </a:pPr>
            <a:r>
              <a:rPr lang="en-US" sz="686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Ele</a:t>
            </a:r>
            <a:r>
              <a:rPr lang="en-US" sz="686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mentos Analíticos a Incorporar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5353" y="4201736"/>
            <a:ext cx="4463403" cy="118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Índice de rie</a:t>
            </a: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sgo e incidencia de descompensacion</a:t>
            </a: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es por comuna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4509" y="5388258"/>
            <a:ext cx="4604246" cy="3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Calcula un índice que combina casos nuevos y pacientes con alertas críticas recientes respecto a la población de cada comuna, permitiendo comparar el nivel de riesgo entre territorios. Incluye análisis de tendencias mensuales (cómo sube o baja el riesgo en el tiempo), ranking de comunas según nivel de criticidad y detección de “zonas calientes” donde se concentra la mayor carga de enfermedad para focalizar recursos y programas de salud.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2575" y="4201736"/>
            <a:ext cx="4427834" cy="118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Oportunidad de respuesta y cumplimiento de SLA de alertas por CESFAM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29154" y="5388258"/>
            <a:ext cx="5494674" cy="275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Analiza los tiempos de resolución de alertas por CESFAM según su severidad (críticas, moderadas, leves), midiendo promedios, percentiles y porcentaje de alertas resueltas dentro del tiempo objetivo (SLA). Permite comparar mensualmente el desempeño entre centros, identificar CESFAM con mayores demoras, monitorear la evolución del cumplimiento en el tiempo y apoyar decisiones de gestión como reforzar equipos, ajustar turnos o rediseñar flujos de atención.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13796" y="4201736"/>
            <a:ext cx="4429847" cy="118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8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Patrones de medición y adherencia del paciente a los controles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1556" y="5388258"/>
            <a:ext cx="5214328" cy="302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Evalúa la frec</a:t>
            </a:r>
            <a:r>
              <a:rPr lang="en-US" sz="15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uencia y regularidad con que los pacientes registran sus mediciones (presión, glucosa, saturación, etc.), construyendo un índice de adherencia y detectando periodos de abandono o baja participación. Relaciona estos patrones con la aparición de alertas y permite comparar mes a mes segmentos de pacientes (por edad, patología o comuna), identificando grupos con mayor riesgo para planificar recordatorios, intervenciones educativas y acciones de seguimiento personalizado.</a:t>
            </a:r>
          </a:p>
        </p:txBody>
      </p:sp>
      <p:sp>
        <p:nvSpPr>
          <p:cNvPr name="AutoShape 9" id="9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5664815" y="3829163"/>
            <a:ext cx="0" cy="3915559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888168" y="3829163"/>
            <a:ext cx="0" cy="3915559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30368" y="6516900"/>
            <a:ext cx="1979032" cy="1847921"/>
          </a:xfrm>
          <a:custGeom>
            <a:avLst/>
            <a:gdLst/>
            <a:ahLst/>
            <a:cxnLst/>
            <a:rect r="r" b="b" t="t" l="l"/>
            <a:pathLst>
              <a:path h="1847921" w="1979032">
                <a:moveTo>
                  <a:pt x="0" y="0"/>
                </a:moveTo>
                <a:lnTo>
                  <a:pt x="1979032" y="0"/>
                </a:lnTo>
                <a:lnTo>
                  <a:pt x="1979032" y="1847921"/>
                </a:lnTo>
                <a:lnTo>
                  <a:pt x="0" y="1847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1479" y="3703060"/>
            <a:ext cx="1847921" cy="1847921"/>
          </a:xfrm>
          <a:custGeom>
            <a:avLst/>
            <a:gdLst/>
            <a:ahLst/>
            <a:cxnLst/>
            <a:rect r="r" b="b" t="t" l="l"/>
            <a:pathLst>
              <a:path h="1847921" w="1847921">
                <a:moveTo>
                  <a:pt x="0" y="0"/>
                </a:moveTo>
                <a:lnTo>
                  <a:pt x="1847921" y="0"/>
                </a:lnTo>
                <a:lnTo>
                  <a:pt x="1847921" y="1847921"/>
                </a:lnTo>
                <a:lnTo>
                  <a:pt x="0" y="1847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09612" y="3703060"/>
            <a:ext cx="2206473" cy="1847921"/>
          </a:xfrm>
          <a:custGeom>
            <a:avLst/>
            <a:gdLst/>
            <a:ahLst/>
            <a:cxnLst/>
            <a:rect r="r" b="b" t="t" l="l"/>
            <a:pathLst>
              <a:path h="1847921" w="2206473">
                <a:moveTo>
                  <a:pt x="0" y="0"/>
                </a:moveTo>
                <a:lnTo>
                  <a:pt x="2206473" y="0"/>
                </a:lnTo>
                <a:lnTo>
                  <a:pt x="2206473" y="1847921"/>
                </a:lnTo>
                <a:lnTo>
                  <a:pt x="0" y="1847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73706" y="3703060"/>
            <a:ext cx="2747838" cy="1847921"/>
          </a:xfrm>
          <a:custGeom>
            <a:avLst/>
            <a:gdLst/>
            <a:ahLst/>
            <a:cxnLst/>
            <a:rect r="r" b="b" t="t" l="l"/>
            <a:pathLst>
              <a:path h="1847921" w="2747838">
                <a:moveTo>
                  <a:pt x="0" y="0"/>
                </a:moveTo>
                <a:lnTo>
                  <a:pt x="2747838" y="0"/>
                </a:lnTo>
                <a:lnTo>
                  <a:pt x="2747838" y="1847921"/>
                </a:lnTo>
                <a:lnTo>
                  <a:pt x="0" y="1847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8062" y="6516900"/>
            <a:ext cx="1979370" cy="1847921"/>
          </a:xfrm>
          <a:custGeom>
            <a:avLst/>
            <a:gdLst/>
            <a:ahLst/>
            <a:cxnLst/>
            <a:rect r="r" b="b" t="t" l="l"/>
            <a:pathLst>
              <a:path h="1847921" w="1979370">
                <a:moveTo>
                  <a:pt x="0" y="0"/>
                </a:moveTo>
                <a:lnTo>
                  <a:pt x="1979370" y="0"/>
                </a:lnTo>
                <a:lnTo>
                  <a:pt x="1979370" y="1847921"/>
                </a:lnTo>
                <a:lnTo>
                  <a:pt x="0" y="1847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371" t="0" r="-2237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20935" y="3703060"/>
            <a:ext cx="1847921" cy="1847921"/>
          </a:xfrm>
          <a:custGeom>
            <a:avLst/>
            <a:gdLst/>
            <a:ahLst/>
            <a:cxnLst/>
            <a:rect r="r" b="b" t="t" l="l"/>
            <a:pathLst>
              <a:path h="1847921" w="1847921">
                <a:moveTo>
                  <a:pt x="0" y="0"/>
                </a:moveTo>
                <a:lnTo>
                  <a:pt x="1847921" y="0"/>
                </a:lnTo>
                <a:lnTo>
                  <a:pt x="1847921" y="1847921"/>
                </a:lnTo>
                <a:lnTo>
                  <a:pt x="0" y="1847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4621" y="6516900"/>
            <a:ext cx="1979032" cy="2040239"/>
          </a:xfrm>
          <a:custGeom>
            <a:avLst/>
            <a:gdLst/>
            <a:ahLst/>
            <a:cxnLst/>
            <a:rect r="r" b="b" t="t" l="l"/>
            <a:pathLst>
              <a:path h="2040239" w="1979032">
                <a:moveTo>
                  <a:pt x="0" y="0"/>
                </a:moveTo>
                <a:lnTo>
                  <a:pt x="1979032" y="0"/>
                </a:lnTo>
                <a:lnTo>
                  <a:pt x="1979032" y="2040239"/>
                </a:lnTo>
                <a:lnTo>
                  <a:pt x="0" y="20402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20935" y="6954908"/>
            <a:ext cx="1847921" cy="1164224"/>
          </a:xfrm>
          <a:custGeom>
            <a:avLst/>
            <a:gdLst/>
            <a:ahLst/>
            <a:cxnLst/>
            <a:rect r="r" b="b" t="t" l="l"/>
            <a:pathLst>
              <a:path h="1164224" w="1847921">
                <a:moveTo>
                  <a:pt x="0" y="0"/>
                </a:moveTo>
                <a:lnTo>
                  <a:pt x="1847921" y="0"/>
                </a:lnTo>
                <a:lnTo>
                  <a:pt x="1847921" y="1164224"/>
                </a:lnTo>
                <a:lnTo>
                  <a:pt x="0" y="11642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86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5688" y="1600926"/>
            <a:ext cx="13328907" cy="11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9"/>
              </a:lnSpc>
            </a:pPr>
            <a:r>
              <a:rPr lang="en-US" sz="68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Tecnologías | Herramientas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85065" y="8421971"/>
            <a:ext cx="1069639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63946" y="5608131"/>
            <a:ext cx="642988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09612" y="5608131"/>
            <a:ext cx="2159971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SQLalchemy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85612" y="5608131"/>
            <a:ext cx="518566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51313" y="5608131"/>
            <a:ext cx="992624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SMTP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50783" y="8421971"/>
            <a:ext cx="1313928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FastAPI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19838" y="8614289"/>
            <a:ext cx="2048597" cy="31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PostgreSQL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95210" y="4656442"/>
            <a:ext cx="3497580" cy="4114800"/>
          </a:xfrm>
          <a:custGeom>
            <a:avLst/>
            <a:gdLst/>
            <a:ahLst/>
            <a:cxnLst/>
            <a:rect r="r" b="b" t="t" l="l"/>
            <a:pathLst>
              <a:path h="4114800" w="3497580">
                <a:moveTo>
                  <a:pt x="0" y="0"/>
                </a:moveTo>
                <a:lnTo>
                  <a:pt x="3497580" y="0"/>
                </a:lnTo>
                <a:lnTo>
                  <a:pt x="3497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91813" y="2544085"/>
            <a:ext cx="10504373" cy="11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9"/>
              </a:lnSpc>
            </a:pPr>
            <a:r>
              <a:rPr lang="en-US" sz="68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obtenidos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23022" y="4508272"/>
            <a:ext cx="6441957" cy="4114800"/>
          </a:xfrm>
          <a:custGeom>
            <a:avLst/>
            <a:gdLst/>
            <a:ahLst/>
            <a:cxnLst/>
            <a:rect r="r" b="b" t="t" l="l"/>
            <a:pathLst>
              <a:path h="4114800" w="6441957">
                <a:moveTo>
                  <a:pt x="0" y="0"/>
                </a:moveTo>
                <a:lnTo>
                  <a:pt x="6441956" y="0"/>
                </a:lnTo>
                <a:lnTo>
                  <a:pt x="64419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17907" y="2544085"/>
            <a:ext cx="5252187" cy="11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9"/>
              </a:lnSpc>
            </a:pPr>
            <a:r>
              <a:rPr lang="en-US" sz="68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Obstáculos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04653" y="4824311"/>
            <a:ext cx="4478694" cy="4114800"/>
          </a:xfrm>
          <a:custGeom>
            <a:avLst/>
            <a:gdLst/>
            <a:ahLst/>
            <a:cxnLst/>
            <a:rect r="r" b="b" t="t" l="l"/>
            <a:pathLst>
              <a:path h="4114800" w="4478694">
                <a:moveTo>
                  <a:pt x="0" y="0"/>
                </a:moveTo>
                <a:lnTo>
                  <a:pt x="4478694" y="0"/>
                </a:lnTo>
                <a:lnTo>
                  <a:pt x="4478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4716" y="1786664"/>
            <a:ext cx="13358569" cy="361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9"/>
              </a:lnSpc>
            </a:pPr>
            <a:r>
              <a:rPr lang="en-US" sz="68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DEMOSTRACIÓN DEL RESULTADO DEL PROYECTO</a:t>
            </a:r>
          </a:p>
          <a:p>
            <a:pPr algn="l">
              <a:lnSpc>
                <a:spcPts val="960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43914" y="4169242"/>
            <a:ext cx="3453003" cy="4114800"/>
          </a:xfrm>
          <a:custGeom>
            <a:avLst/>
            <a:gdLst/>
            <a:ahLst/>
            <a:cxnLst/>
            <a:rect r="r" b="b" t="t" l="l"/>
            <a:pathLst>
              <a:path h="4114800" w="3453003">
                <a:moveTo>
                  <a:pt x="0" y="0"/>
                </a:moveTo>
                <a:lnTo>
                  <a:pt x="3453003" y="0"/>
                </a:lnTo>
                <a:lnTo>
                  <a:pt x="34530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08351" y="1569685"/>
            <a:ext cx="9471298" cy="11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9"/>
              </a:lnSpc>
            </a:pPr>
            <a:r>
              <a:rPr lang="en-US" sz="68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COMENTARIO FINAL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850061" y="793106"/>
            <a:ext cx="6437939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86100"/>
            <a:ext cx="3914204" cy="4114800"/>
          </a:xfrm>
          <a:custGeom>
            <a:avLst/>
            <a:gdLst/>
            <a:ahLst/>
            <a:cxnLst/>
            <a:rect r="r" b="b" t="t" l="l"/>
            <a:pathLst>
              <a:path h="4114800" w="3914204">
                <a:moveTo>
                  <a:pt x="0" y="0"/>
                </a:moveTo>
                <a:lnTo>
                  <a:pt x="3914204" y="0"/>
                </a:lnTo>
                <a:lnTo>
                  <a:pt x="3914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20457" y="1282026"/>
            <a:ext cx="4447086" cy="1397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51"/>
              </a:lnSpc>
            </a:pPr>
            <a:r>
              <a:rPr lang="en-US" sz="936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Equipo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3647" y="4358566"/>
            <a:ext cx="7120405" cy="272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366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Erwin Nuñez</a:t>
            </a:r>
          </a:p>
          <a:p>
            <a:pPr algn="l">
              <a:lnSpc>
                <a:spcPts val="4156"/>
              </a:lnSpc>
            </a:pPr>
          </a:p>
          <a:p>
            <a:pPr algn="l" marL="641035" indent="-320518" lvl="1">
              <a:lnSpc>
                <a:spcPts val="4156"/>
              </a:lnSpc>
              <a:buFont typeface="Arial"/>
              <a:buChar char="•"/>
            </a:pPr>
            <a:r>
              <a:rPr lang="en-US" sz="296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Jefe de proyectos | equipo de desarrollo</a:t>
            </a:r>
          </a:p>
          <a:p>
            <a:pPr algn="l" marL="641035" indent="-320518" lvl="1">
              <a:lnSpc>
                <a:spcPts val="4156"/>
              </a:lnSpc>
              <a:buFont typeface="Arial"/>
              <a:buChar char="•"/>
            </a:pPr>
            <a:r>
              <a:rPr lang="en-US" sz="296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Creación de solución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378065" y="4167118"/>
            <a:ext cx="3531870" cy="4114800"/>
          </a:xfrm>
          <a:custGeom>
            <a:avLst/>
            <a:gdLst/>
            <a:ahLst/>
            <a:cxnLst/>
            <a:rect r="r" b="b" t="t" l="l"/>
            <a:pathLst>
              <a:path h="4114800" w="3531870">
                <a:moveTo>
                  <a:pt x="0" y="0"/>
                </a:moveTo>
                <a:lnTo>
                  <a:pt x="3531870" y="0"/>
                </a:lnTo>
                <a:lnTo>
                  <a:pt x="35318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27811" y="1565438"/>
            <a:ext cx="6832378" cy="117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9"/>
              </a:lnSpc>
            </a:pPr>
            <a:r>
              <a:rPr lang="en-US" sz="68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¿PREGUNTAS?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225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8039" y="2470562"/>
            <a:ext cx="13059340" cy="506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45"/>
              </a:lnSpc>
            </a:pPr>
            <a:r>
              <a:rPr lang="en-US" sz="1453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MUCHAS GRACIAS</a:t>
            </a:r>
          </a:p>
        </p:txBody>
      </p:sp>
      <p:sp>
        <p:nvSpPr>
          <p:cNvPr name="AutoShape 3" id="3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1850061" y="793106"/>
            <a:ext cx="69769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81190"/>
            <a:ext cx="1858260" cy="55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</a:t>
            </a:r>
            <a:r>
              <a:rPr lang="en-US" b="true" sz="165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-12-2025</a:t>
            </a:r>
          </a:p>
          <a:p>
            <a:pPr algn="l">
              <a:lnSpc>
                <a:spcPts val="23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5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587511" y="1301532"/>
            <a:ext cx="4671789" cy="3853551"/>
          </a:xfrm>
          <a:custGeom>
            <a:avLst/>
            <a:gdLst/>
            <a:ahLst/>
            <a:cxnLst/>
            <a:rect r="r" b="b" t="t" l="l"/>
            <a:pathLst>
              <a:path h="3853551" w="4671789">
                <a:moveTo>
                  <a:pt x="0" y="0"/>
                </a:moveTo>
                <a:lnTo>
                  <a:pt x="4671789" y="0"/>
                </a:lnTo>
                <a:lnTo>
                  <a:pt x="4671789" y="3853551"/>
                </a:lnTo>
                <a:lnTo>
                  <a:pt x="0" y="385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39" t="-10529" r="-33959" b="-10529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850061" y="793106"/>
            <a:ext cx="69769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872685" y="5374158"/>
            <a:ext cx="2623185" cy="4114800"/>
          </a:xfrm>
          <a:custGeom>
            <a:avLst/>
            <a:gdLst/>
            <a:ahLst/>
            <a:cxnLst/>
            <a:rect r="r" b="b" t="t" l="l"/>
            <a:pathLst>
              <a:path h="4114800" w="2623185">
                <a:moveTo>
                  <a:pt x="0" y="0"/>
                </a:moveTo>
                <a:lnTo>
                  <a:pt x="2623185" y="0"/>
                </a:lnTo>
                <a:lnTo>
                  <a:pt x="2623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1235" y="1511115"/>
            <a:ext cx="9568716" cy="213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70"/>
              </a:lnSpc>
            </a:pPr>
            <a:r>
              <a:rPr lang="en-US" sz="1247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235" y="3860940"/>
            <a:ext cx="9568716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atención</a:t>
            </a: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primaria de salud enfrenta dificultades para gestionar y analizar de manera centralizada las alertas provenientes de mediciones clínicas como glucosa, presión arterial, saturación de oxígeno y temperatura. Actualmente, los datos se encuentran dispersos y sin una trazabilidad clara, lo que genera respuestas tardías ante situaciones críticas y limita la capacidad de los CESFAM para identificar patrones, medir tiempos de reacción y tomar decisiones basadas en datos. Esta situación afecta directamente a pacientes crónicos, equipos médicos y gestores de salud, quienes requieren información oportuna y organizada para prevenir riesgos y mejorar la calidad de la atención.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</a:t>
            </a:r>
            <a:r>
              <a:rPr lang="en-US" b="true" sz="165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-12-2025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8370" y="3179932"/>
            <a:ext cx="6649428" cy="5461192"/>
          </a:xfrm>
          <a:custGeom>
            <a:avLst/>
            <a:gdLst/>
            <a:ahLst/>
            <a:cxnLst/>
            <a:rect r="r" b="b" t="t" l="l"/>
            <a:pathLst>
              <a:path h="5461192" w="6649428">
                <a:moveTo>
                  <a:pt x="0" y="0"/>
                </a:moveTo>
                <a:lnTo>
                  <a:pt x="6649428" y="0"/>
                </a:lnTo>
                <a:lnTo>
                  <a:pt x="6649428" y="5461192"/>
                </a:lnTo>
                <a:lnTo>
                  <a:pt x="0" y="5461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82" t="-27825" r="-3209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68039" y="1062951"/>
            <a:ext cx="6210089" cy="167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01"/>
              </a:lnSpc>
            </a:pPr>
            <a:r>
              <a:rPr lang="en-US" sz="9786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29082" y="3132307"/>
            <a:ext cx="8696418" cy="546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El proyecto propone un sistema analítico que centraliza las mediciones de salud, automatiza la generación de alertas según niveles de severidad y ofrece indicadores clave como cantidad de alertas, tiempos de respuesta y distribución de enfermedades por comuna. Esta herramienta permite visualizar tendencias, priorizar casos urgentes y fortalecer la gestión clínica mediante datos confiables y accesibles. Con ello, el sistema mejora la eficiencia operativa, facilita la toma de decisiones y apoya el trabajo de los equipos de salud en la atención primaria.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91067" y="5959033"/>
            <a:ext cx="3105865" cy="3098101"/>
          </a:xfrm>
          <a:custGeom>
            <a:avLst/>
            <a:gdLst/>
            <a:ahLst/>
            <a:cxnLst/>
            <a:rect r="r" b="b" t="t" l="l"/>
            <a:pathLst>
              <a:path h="3098101" w="3105865">
                <a:moveTo>
                  <a:pt x="0" y="0"/>
                </a:moveTo>
                <a:lnTo>
                  <a:pt x="3105866" y="0"/>
                </a:lnTo>
                <a:lnTo>
                  <a:pt x="3105866" y="3098101"/>
                </a:lnTo>
                <a:lnTo>
                  <a:pt x="0" y="309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93697" y="1200265"/>
            <a:ext cx="6500607" cy="117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89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4953" y="3914968"/>
            <a:ext cx="1453809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sistema funcional de apoyo al seguimiento clínico que permita registrar mediciones, gestionar alertas, facilitar comunicación entre pacientes y cuidadores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42521" y="2874929"/>
            <a:ext cx="2802959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893697" y="1200265"/>
            <a:ext cx="6500607" cy="117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8963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6827" y="3750797"/>
            <a:ext cx="15494345" cy="533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Mejorar la integridad y trazabil</a:t>
            </a: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idad de los datos clínicos de los pacientes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Lograr que el ≥95% de las mediciones relevantes queden registradas y asociadas correctamente a cada paciente dentro del sistema, reduciendo la pérdida de información y los errores humanos propios de procesos manuales o inexistentes.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Aumentar la continuidad del seguimiento clínico de pacientes crónicos y adultos mayores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Conseguir que, mediante el uso del sistema, un ≥80% de pacientes mantenga registros periódicos de sus mediciones según la frecuencia definida por el profesional, mejorando la continuidad del cuidado respecto a la actualidad.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Disminuir el riesgo de no detección oportuna de alteraciones en las mediciones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Reducir el tiempo estimado en que un cuidador o profesional identifica una situación de riesgo (mediciones fuera de rango), de modo que, gracias a las alertas automáticas del sistema, se acorte en al menos un 30% el tiempo de detección en comparación con la revisión manual o no sistematizada.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Incrementar la participación activa de pacientes y cuidadores en el autocuidado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Lograr que el 70% de los registros provenga de autoinformes realizados por pacientes y cuidadores, fomentando el autocuidado y disminuyendo la dependencia exclusiva del registro en consulta presencial.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781821" y="2934822"/>
            <a:ext cx="3988102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5000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Específicos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5886" y="1584515"/>
            <a:ext cx="5709977" cy="162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5"/>
              </a:lnSpc>
            </a:pPr>
            <a:r>
              <a:rPr lang="en-US" b="true" sz="9489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127716"/>
            <a:ext cx="7675961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Registro digital de parámetros clínicos para pacientes autovalentes y postrados.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Alertas automáticas y dashboard médico interactivo.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 Reportes personalizados para pacientes, cuidadores y centros de salud. 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Gestión de usuarios y sistema de notificaciones.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144000" y="1344445"/>
            <a:ext cx="0" cy="692319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83339" y="1584515"/>
            <a:ext cx="8141499" cy="162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5"/>
              </a:lnSpc>
            </a:pPr>
            <a:r>
              <a:rPr lang="en-US" b="true" sz="9489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Limitaciones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6108" y="4127716"/>
            <a:ext cx="7675961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Ingreso manual inicial sin integración con dispositivos biomédicos.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Orientado solo a adultos mayores. 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Requiere acceso a internet y dispositivos. 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No tiene versión móvil 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5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7692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45688" y="3754918"/>
            <a:ext cx="6361037" cy="3180518"/>
          </a:xfrm>
          <a:custGeom>
            <a:avLst/>
            <a:gdLst/>
            <a:ahLst/>
            <a:cxnLst/>
            <a:rect r="r" b="b" t="t" l="l"/>
            <a:pathLst>
              <a:path h="3180518" w="6361037">
                <a:moveTo>
                  <a:pt x="0" y="0"/>
                </a:moveTo>
                <a:lnTo>
                  <a:pt x="6361037" y="0"/>
                </a:lnTo>
                <a:lnTo>
                  <a:pt x="6361037" y="3180518"/>
                </a:lnTo>
                <a:lnTo>
                  <a:pt x="0" y="318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45688" y="1825018"/>
            <a:ext cx="6044049" cy="121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2"/>
              </a:lnSpc>
            </a:pPr>
            <a:r>
              <a:rPr lang="en-US" sz="708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9213" y="2466118"/>
            <a:ext cx="8421678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Scrum permite gestionar el desarrollo del proyecto de manera iterativa e incremental. 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Sprints son ciclos cortos de trabajo donde se priorizan los requerimientos más importantes y se generan entregables funcionales al final de cada ciclo. 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Esto permitirá recibir retroalimentación continua y hacer ajustes oportunos, asegurando que el proyecto cumpla con los objetivos planteados de manera eficiente y adaptativa. </a:t>
            </a:r>
          </a:p>
          <a:p>
            <a:pPr algn="l">
              <a:lnSpc>
                <a:spcPts val="3359"/>
              </a:lnSpc>
            </a:pP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Roles: Product Owner, Scrum Master, Equipo de desarrollo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</a:t>
            </a:r>
            <a:r>
              <a:rPr lang="en-US" b="true" sz="165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-12-2025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1850061" y="793106"/>
            <a:ext cx="6923190" cy="0"/>
          </a:xfrm>
          <a:prstGeom prst="line">
            <a:avLst/>
          </a:prstGeom>
          <a:ln cap="flat" w="28575">
            <a:solidFill>
              <a:srgbClr val="2254C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1028700" y="3091355"/>
          <a:ext cx="16230600" cy="4104290"/>
        </p:xfrm>
        <a:graphic>
          <a:graphicData uri="http://schemas.openxmlformats.org/presentationml/2006/ole">
            <p:oleObj imgW="19469100" imgH="73533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71235" y="1564383"/>
            <a:ext cx="11249127" cy="115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4"/>
              </a:lnSpc>
            </a:pPr>
            <a:r>
              <a:rPr lang="en-US" sz="6717" b="true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Planificación Temporal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190"/>
            <a:ext cx="1858260" cy="27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true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09-12-2025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DAG4zw4lyEE</dc:identifier>
  <dcterms:modified xsi:type="dcterms:W3CDTF">2011-08-01T06:04:30Z</dcterms:modified>
  <cp:revision>1</cp:revision>
  <dc:title>White Blue Simple Business Pitch Deck Presentation</dc:title>
</cp:coreProperties>
</file>